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Teko"/>
      <p:regular r:id="rId42"/>
      <p:bold r:id="rId43"/>
    </p:embeddedFont>
    <p:embeddedFont>
      <p:font typeface="PT Sans Narrow"/>
      <p:regular r:id="rId44"/>
      <p:bold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  <p:embeddedFont>
      <p:font typeface="Century Gothic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9741F4-F766-40AE-A434-7938F2B61075}">
  <a:tblStyle styleId="{BC9741F4-F766-40AE-A434-7938F2B6107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629DD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629DD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rgbClr val="000000"/>
      </a:tcTxStyle>
    </a:seCell>
    <a:swCell>
      <a:tcTxStyle b="on" i="off">
        <a:font>
          <a:latin typeface="Calibri"/>
          <a:ea typeface="Calibri"/>
          <a:cs typeface="Calibri"/>
        </a:font>
        <a:srgbClr val="000000"/>
      </a:tcTx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629DD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Teko-regular.fntdata"/><Relationship Id="rId41" Type="http://schemas.openxmlformats.org/officeDocument/2006/relationships/slide" Target="slides/slide34.xml"/><Relationship Id="rId44" Type="http://schemas.openxmlformats.org/officeDocument/2006/relationships/font" Target="fonts/PTSansNarrow-regular.fntdata"/><Relationship Id="rId43" Type="http://schemas.openxmlformats.org/officeDocument/2006/relationships/font" Target="fonts/Teko-bold.fntdata"/><Relationship Id="rId46" Type="http://schemas.openxmlformats.org/officeDocument/2006/relationships/font" Target="fonts/Lato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4.xml"/><Relationship Id="rId55" Type="http://schemas.openxmlformats.org/officeDocument/2006/relationships/font" Target="fonts/CenturyGothic-bold.fntdata"/><Relationship Id="rId10" Type="http://schemas.openxmlformats.org/officeDocument/2006/relationships/slide" Target="slides/slide3.xml"/><Relationship Id="rId54" Type="http://schemas.openxmlformats.org/officeDocument/2006/relationships/font" Target="fonts/CenturyGothic-regular.fntdata"/><Relationship Id="rId13" Type="http://schemas.openxmlformats.org/officeDocument/2006/relationships/slide" Target="slides/slide6.xml"/><Relationship Id="rId57" Type="http://schemas.openxmlformats.org/officeDocument/2006/relationships/font" Target="fonts/CenturyGothic-boldItalic.fntdata"/><Relationship Id="rId12" Type="http://schemas.openxmlformats.org/officeDocument/2006/relationships/slide" Target="slides/slide5.xml"/><Relationship Id="rId56" Type="http://schemas.openxmlformats.org/officeDocument/2006/relationships/font" Target="fonts/CenturyGothic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e8501f10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e8501f10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8501f10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8501f10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e8501f10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e8501f10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8501f104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e8501f104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e8501f104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the LMS</a:t>
            </a:r>
            <a:endParaRPr/>
          </a:p>
        </p:txBody>
      </p:sp>
      <p:sp>
        <p:nvSpPr>
          <p:cNvPr id="248" name="Google Shape;248;g10e8501f104_0_6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bdde94e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bdde94e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e91051b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e91051b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e8501f104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e8501f104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8501f104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8501f10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fd61364d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fd61364d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8501f10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8501f10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fd61364d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fd61364d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e8501f10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e8501f10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feedbacks from mail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e91051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e91051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e91051b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e91051b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058cf30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058cf30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e8501f104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e8501f104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e8501f104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e8501f104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91051b9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91051b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e8501f104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e8501f104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1419a2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71419a2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e8501f10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e8501f10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e8501f104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e8501f104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e8501f10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e8501f10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e8501f104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e8501f104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e8501f10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e8501f10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e8501f10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e8501f10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e8501f10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e8501f10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e8501f10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e8501f10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e8501f10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e8501f10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e8501f10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e8501f10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e8501f10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e8501f10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e8501f104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e8501f104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hyperlink" Target="mailto:ops@edureka.co" TargetMode="External"/><Relationship Id="rId5" Type="http://schemas.openxmlformats.org/officeDocument/2006/relationships/hyperlink" Target="mailto:instructorpayments@edureka.c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content@edureka.co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microsoft.com/en-in/microsoft-365/microsoft-whiteboard/digital-whiteboard-app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INSTRUCTOR ONBOARDING!!!</a:t>
            </a:r>
            <a:endParaRPr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so glad to have you here!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5905150" y="216275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edureka logo"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582500" y="43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LMS - teach.edureka.co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1592"/>
            <a:ext cx="9143999" cy="306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83325"/>
            <a:ext cx="8520600" cy="42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18698" l="2234" r="3077" t="1288"/>
          <a:stretch/>
        </p:blipFill>
        <p:spPr>
          <a:xfrm>
            <a:off x="887687" y="542426"/>
            <a:ext cx="4010777" cy="3434737"/>
          </a:xfrm>
          <a:prstGeom prst="rect">
            <a:avLst/>
          </a:prstGeom>
          <a:noFill/>
          <a:ln cap="flat" cmpd="sng" w="57150">
            <a:solidFill>
              <a:srgbClr val="34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6"/>
          <p:cNvSpPr/>
          <p:nvPr/>
        </p:nvSpPr>
        <p:spPr>
          <a:xfrm>
            <a:off x="587825" y="451375"/>
            <a:ext cx="4692000" cy="4576800"/>
          </a:xfrm>
          <a:prstGeom prst="rect">
            <a:avLst/>
          </a:prstGeom>
          <a:noFill/>
          <a:ln cap="flat" cmpd="sng" w="98425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dureka logo" id="235" name="Google Shape;2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026" y="3829328"/>
            <a:ext cx="521629" cy="12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5442600" y="377900"/>
            <a:ext cx="364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LMS - teach.edureka.co</a:t>
            </a:r>
            <a:endParaRPr/>
          </a:p>
        </p:txBody>
      </p:sp>
      <p:pic>
        <p:nvPicPr>
          <p:cNvPr descr="Image result for edureka logo"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b="1995" l="2302" r="25734" t="1600"/>
          <a:stretch/>
        </p:blipFill>
        <p:spPr>
          <a:xfrm>
            <a:off x="358952" y="137832"/>
            <a:ext cx="5453832" cy="4867835"/>
          </a:xfrm>
          <a:prstGeom prst="rect">
            <a:avLst/>
          </a:prstGeom>
          <a:noFill/>
          <a:ln cap="flat" cmpd="sng" w="76200">
            <a:solidFill>
              <a:srgbClr val="34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8425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4">
            <a:alphaModFix/>
          </a:blip>
          <a:srcRect b="18371" l="31377" r="48920" t="20510"/>
          <a:stretch/>
        </p:blipFill>
        <p:spPr>
          <a:xfrm>
            <a:off x="6033316" y="123836"/>
            <a:ext cx="2799183" cy="4881832"/>
          </a:xfrm>
          <a:prstGeom prst="rect">
            <a:avLst/>
          </a:prstGeom>
          <a:noFill/>
          <a:ln cap="flat" cmpd="sng" w="57150">
            <a:solidFill>
              <a:srgbClr val="34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edureka logo" id="245" name="Google Shape;24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3855" y="4784287"/>
            <a:ext cx="1026941" cy="17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5859" l="2057" r="4858" t="15276"/>
          <a:stretch/>
        </p:blipFill>
        <p:spPr>
          <a:xfrm>
            <a:off x="316006" y="181535"/>
            <a:ext cx="8511987" cy="4054287"/>
          </a:xfrm>
          <a:prstGeom prst="rect">
            <a:avLst/>
          </a:prstGeom>
          <a:noFill/>
          <a:ln cap="flat" cmpd="sng" w="38100">
            <a:solidFill>
              <a:srgbClr val="34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8425">
            <a:solidFill>
              <a:srgbClr val="36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4">
            <a:alphaModFix/>
          </a:blip>
          <a:srcRect b="-208" l="0" r="0" t="87991"/>
          <a:stretch/>
        </p:blipFill>
        <p:spPr>
          <a:xfrm>
            <a:off x="316005" y="4333942"/>
            <a:ext cx="8511990" cy="628022"/>
          </a:xfrm>
          <a:prstGeom prst="rect">
            <a:avLst/>
          </a:prstGeom>
          <a:noFill/>
          <a:ln cap="flat" cmpd="sng" w="38100">
            <a:solidFill>
              <a:srgbClr val="34497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3" name="Google Shape;253;p38"/>
          <p:cNvCxnSpPr/>
          <p:nvPr/>
        </p:nvCxnSpPr>
        <p:spPr>
          <a:xfrm>
            <a:off x="2299447" y="3321424"/>
            <a:ext cx="0" cy="1277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4" name="Google Shape;254;p38"/>
          <p:cNvSpPr txBox="1"/>
          <p:nvPr/>
        </p:nvSpPr>
        <p:spPr>
          <a:xfrm rot="-5400000">
            <a:off x="1816847" y="2477224"/>
            <a:ext cx="1188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DOWN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dureka logo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5585" y="914402"/>
            <a:ext cx="1026941" cy="17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Details 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support please contact : +91 9742405555 (Gopal Krishna)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any login issues during your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any unexpected issues during your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any unexpected network issues during your class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Operations email id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any concerns related to operations please contact : ops@edureka.co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224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40"/>
              <a:t>Important Guidelines</a:t>
            </a:r>
            <a:endParaRPr sz="4340"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241425" y="1081175"/>
            <a:ext cx="8590800" cy="3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" sz="142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Mandatory Infrastructure:</a:t>
            </a:r>
            <a:endParaRPr sz="142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5756" lvl="0" marL="3429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63"/>
              <a:buFont typeface="Noto Sans Symbols"/>
              <a:buChar char="⮚"/>
            </a:pPr>
            <a:r>
              <a:rPr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Wired internet connectivity with speed &gt; </a:t>
            </a:r>
            <a:r>
              <a:rPr i="1"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 MBPS</a:t>
            </a:r>
            <a:r>
              <a:rPr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b="1"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www.speedtest.net</a:t>
            </a:r>
            <a:r>
              <a:rPr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42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5756" lvl="0" marL="3429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63"/>
              <a:buFont typeface="Noto Sans Symbols"/>
              <a:buChar char="⮚"/>
            </a:pPr>
            <a:r>
              <a:rPr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UPS with minimum 3 hrs. backup </a:t>
            </a:r>
            <a:endParaRPr sz="142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5756" lvl="0" marL="3429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63"/>
              <a:buFont typeface="Noto Sans Symbols"/>
              <a:buChar char="⮚"/>
            </a:pPr>
            <a:r>
              <a:rPr lang="en" sz="142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 good USB headset with noise cancellation is preferred such as Microsoft LX 3000, Sennheiser, Logitech</a:t>
            </a:r>
            <a:endParaRPr sz="142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" sz="142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 of Contact</a:t>
            </a:r>
            <a:r>
              <a:rPr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2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5736" lvl="3" marL="74993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Noto Sans Symbols"/>
              <a:buChar char="✔"/>
            </a:pPr>
            <a:r>
              <a:rPr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Operations: </a:t>
            </a:r>
            <a:r>
              <a:rPr b="1" i="1"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ops@edureka.co</a:t>
            </a:r>
            <a:endParaRPr b="1" sz="142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5736" lvl="3" marL="74993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Noto Sans Symbols"/>
              <a:buChar char="✔"/>
            </a:pPr>
            <a:r>
              <a:rPr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Payments</a:t>
            </a:r>
            <a:r>
              <a:rPr i="1"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1" i="1"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instructorpayments@edureka.co</a:t>
            </a:r>
            <a:endParaRPr b="1" i="1" sz="142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5736" lvl="3" marL="74993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Noto Sans Symbols"/>
              <a:buChar char="✔"/>
            </a:pPr>
            <a:r>
              <a:rPr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Content: </a:t>
            </a:r>
            <a:r>
              <a:rPr b="1" i="1" lang="en" sz="142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content@edureka.co</a:t>
            </a:r>
            <a:endParaRPr b="1" sz="142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560"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672" y="3398975"/>
            <a:ext cx="1665100" cy="1295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reka logo" id="269" name="Google Shape;2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the upcoming batch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Edureka content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assigned session timings for start/end/breaks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the policies as stated by Edureka!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 an excellent learning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Consistent course delivery</a:t>
            </a:r>
            <a:endParaRPr/>
          </a:p>
        </p:txBody>
      </p:sp>
      <p:pic>
        <p:nvPicPr>
          <p:cNvPr descr="Image result for edureka logo"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325" y="2874200"/>
            <a:ext cx="4009824" cy="18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167950"/>
            <a:ext cx="8520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933"/>
              <a:t>How will you be assessed ?</a:t>
            </a:r>
            <a:endParaRPr sz="4933"/>
          </a:p>
        </p:txBody>
      </p:sp>
      <p:sp>
        <p:nvSpPr>
          <p:cNvPr id="283" name="Google Shape;283;p42"/>
          <p:cNvSpPr txBox="1"/>
          <p:nvPr/>
        </p:nvSpPr>
        <p:spPr>
          <a:xfrm>
            <a:off x="6193200" y="2015400"/>
            <a:ext cx="23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150" y="2493750"/>
            <a:ext cx="4098850" cy="26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/>
        </p:nvSpPr>
        <p:spPr>
          <a:xfrm>
            <a:off x="818750" y="1522050"/>
            <a:ext cx="43926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-Survey Feedbacks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-Learners comments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-Observations and Class Audit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dureka logo" id="286" name="Google Shape;2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after the Class 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753499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40"/>
              <a:t>What’s in store! </a:t>
            </a:r>
            <a:endParaRPr sz="614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4342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Who are we and what we are about!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What to expect on your first session!</a:t>
            </a:r>
            <a:endParaRPr sz="2100"/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What to expect going forward!</a:t>
            </a:r>
            <a:endParaRPr sz="2100"/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Accessing webinars and troubleshooting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How to raise an invoice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Plan for the coming week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775" y="3125050"/>
            <a:ext cx="3234225" cy="19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Feedback </a:t>
            </a:r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18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49600" y="-7"/>
            <a:ext cx="97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Importance of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Learners</a:t>
            </a: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Feedback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0" y="956400"/>
            <a:ext cx="9094400" cy="361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reka logo" id="306" name="Google Shape;30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7447" y="130684"/>
            <a:ext cx="1125226" cy="17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80750" y="109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Instructor Rating</a:t>
            </a:r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-139707" y="816529"/>
            <a:ext cx="52566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Q1. How do you rate the class?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73050" lvl="4" marL="13487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Q2. How do you rate the Instructor?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6446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Q3. Any further comments?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73152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eko"/>
              <a:ea typeface="Teko"/>
              <a:cs typeface="Teko"/>
              <a:sym typeface="Teko"/>
            </a:endParaRPr>
          </a:p>
          <a:p>
            <a:pPr indent="0" lvl="0" marL="9144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dureka logo" id="313" name="Google Shape;3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41" y="109129"/>
            <a:ext cx="1369256" cy="237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46"/>
          <p:cNvGraphicFramePr/>
          <p:nvPr/>
        </p:nvGraphicFramePr>
        <p:xfrm>
          <a:off x="323290" y="26572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{BC9741F4-F766-40AE-A434-7938F2B61075}</a:tableStyleId>
              </a:tblPr>
              <a:tblGrid>
                <a:gridCol w="1856925"/>
                <a:gridCol w="970675"/>
              </a:tblGrid>
              <a:tr h="375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Rating</a:t>
                      </a:r>
                      <a:endParaRPr b="0" i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score</a:t>
                      </a:r>
                      <a:endParaRPr b="0" i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Excellent</a:t>
                      </a:r>
                      <a:endParaRPr b="1" i="1" sz="2000" u="none" cap="none" strike="noStrik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Good</a:t>
                      </a:r>
                      <a:endParaRPr b="1" i="1" sz="20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Average</a:t>
                      </a:r>
                      <a:endParaRPr b="1" i="1" sz="20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Bad</a:t>
                      </a:r>
                      <a:endParaRPr b="1" i="1" sz="20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15" name="Google Shape;315;p46"/>
          <p:cNvGrpSpPr/>
          <p:nvPr/>
        </p:nvGrpSpPr>
        <p:grpSpPr>
          <a:xfrm>
            <a:off x="3874637" y="1057950"/>
            <a:ext cx="5966280" cy="4129177"/>
            <a:chOff x="3299169" y="1031133"/>
            <a:chExt cx="6058983" cy="4258200"/>
          </a:xfrm>
        </p:grpSpPr>
        <p:sp>
          <p:nvSpPr>
            <p:cNvPr id="316" name="Google Shape;316;p46"/>
            <p:cNvSpPr txBox="1"/>
            <p:nvPr/>
          </p:nvSpPr>
          <p:spPr>
            <a:xfrm>
              <a:off x="3586452" y="1031133"/>
              <a:ext cx="5771700" cy="42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rmAutofit fontScale="92500" lnSpcReduction="20000"/>
            </a:bodyPr>
            <a:lstStyle/>
            <a:p>
              <a:pPr indent="-84454" lvl="1" marL="3841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4454" lvl="1" marL="38417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4454" lvl="1" marL="38417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64999"/>
                <a:buFont typeface="Arial"/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64999"/>
                <a:buFont typeface="Arial"/>
                <a:buNone/>
              </a:pPr>
              <a:r>
                <a:t/>
              </a:r>
              <a:endPara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08629" lvl="2" marL="56705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Char char="•"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Batch size = 40</a:t>
              </a:r>
              <a:endParaRPr b="0" i="0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08629" lvl="2" marL="56705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Char char="•"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Feedback received = 38* </a:t>
              </a:r>
              <a:endParaRPr b="0" i="0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08629" lvl="2" marL="56705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Char char="•"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Promoters (Excellent) = 30* </a:t>
              </a:r>
              <a:endParaRPr b="0" i="0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08629" lvl="2" marL="56705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Char char="•"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Neutral (Good) = 04</a:t>
              </a:r>
              <a:endParaRPr b="0" i="0" sz="2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08629" lvl="2" marL="567055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ct val="100000"/>
                <a:buFont typeface="Arial"/>
                <a:buChar char="•"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Detractors (Negative) = 04* </a:t>
              </a:r>
              <a:endParaRPr b="1" i="0" sz="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1400"/>
                </a:spcBef>
                <a:spcAft>
                  <a:spcPts val="0"/>
                </a:spcAft>
                <a:buNone/>
              </a:pPr>
              <a:r>
                <a:rPr b="1" lang="en" sz="2732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IR</a:t>
              </a:r>
              <a:r>
                <a:rPr b="0" i="0" lang="en" sz="2732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= [(30 - 4)/38]*100 = </a:t>
              </a:r>
              <a:r>
                <a:rPr b="1" i="0" lang="en" sz="2732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68 %</a:t>
              </a:r>
              <a:endParaRPr b="0" i="0" sz="2732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4348953" y="1066307"/>
              <a:ext cx="3235500" cy="1037400"/>
            </a:xfrm>
            <a:prstGeom prst="bracketPair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" name="Google Shape;318;p46"/>
            <p:cNvCxnSpPr/>
            <p:nvPr/>
          </p:nvCxnSpPr>
          <p:spPr>
            <a:xfrm>
              <a:off x="4525798" y="1572209"/>
              <a:ext cx="28818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9" name="Google Shape;319;p46"/>
            <p:cNvSpPr txBox="1"/>
            <p:nvPr/>
          </p:nvSpPr>
          <p:spPr>
            <a:xfrm>
              <a:off x="4354345" y="1635532"/>
              <a:ext cx="3224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Feedback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6"/>
            <p:cNvSpPr txBox="1"/>
            <p:nvPr/>
          </p:nvSpPr>
          <p:spPr>
            <a:xfrm>
              <a:off x="4354350" y="1064301"/>
              <a:ext cx="32247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Promoters </a:t>
              </a:r>
              <a:r>
                <a:rPr b="0" i="0" lang="en" sz="20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      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Detractors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1" name="Google Shape;321;p46"/>
            <p:cNvCxnSpPr/>
            <p:nvPr/>
          </p:nvCxnSpPr>
          <p:spPr>
            <a:xfrm>
              <a:off x="5749987" y="1330602"/>
              <a:ext cx="2955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" name="Google Shape;322;p46"/>
            <p:cNvSpPr txBox="1"/>
            <p:nvPr/>
          </p:nvSpPr>
          <p:spPr>
            <a:xfrm>
              <a:off x="3299169" y="1055664"/>
              <a:ext cx="57717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latin typeface="Century Gothic"/>
                  <a:ea typeface="Century Gothic"/>
                  <a:cs typeface="Century Gothic"/>
                  <a:sym typeface="Century Gothic"/>
                </a:rPr>
                <a:t>  IR </a:t>
              </a:r>
              <a:r>
                <a:rPr b="1" i="0" lang="en" sz="25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= 				</a:t>
              </a:r>
              <a:r>
                <a:rPr b="1" i="0" lang="en" sz="25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	</a:t>
              </a:r>
              <a:r>
                <a:rPr b="1" i="0" lang="en" sz="25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		</a:t>
              </a:r>
              <a:r>
                <a:rPr b="1" lang="en" sz="2500">
                  <a:latin typeface="Century Gothic"/>
                  <a:ea typeface="Century Gothic"/>
                  <a:cs typeface="Century Gothic"/>
                  <a:sym typeface="Century Gothic"/>
                </a:rPr>
                <a:t>        </a:t>
              </a:r>
              <a:r>
                <a:rPr i="0" lang="en" sz="25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X100</a:t>
              </a:r>
              <a:endParaRPr sz="25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23" name="Google Shape;323;p46"/>
          <p:cNvCxnSpPr/>
          <p:nvPr/>
        </p:nvCxnSpPr>
        <p:spPr>
          <a:xfrm flipH="1">
            <a:off x="4219775" y="1994425"/>
            <a:ext cx="10500" cy="2750100"/>
          </a:xfrm>
          <a:prstGeom prst="straightConnector1">
            <a:avLst/>
          </a:prstGeom>
          <a:noFill/>
          <a:ln cap="flat" cmpd="sng" w="12700">
            <a:solidFill>
              <a:srgbClr val="4A66A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115475" y="130125"/>
            <a:ext cx="704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Payments criteria: Terms and Conditions</a:t>
            </a:r>
            <a:endParaRPr sz="3740"/>
          </a:p>
        </p:txBody>
      </p:sp>
      <p:sp>
        <p:nvSpPr>
          <p:cNvPr id="329" name="Google Shape;329;p47"/>
          <p:cNvSpPr txBox="1"/>
          <p:nvPr/>
        </p:nvSpPr>
        <p:spPr>
          <a:xfrm>
            <a:off x="115475" y="944750"/>
            <a:ext cx="85206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For 80% fixed and 20% bonus (variable)  or as discussed with the recruitment team.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maintain 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IR</a:t>
            </a: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&gt; 50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Avoid Late Logins and </a:t>
            </a:r>
            <a:r>
              <a:rPr lang="en" sz="13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Cancellations</a:t>
            </a: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(lead to 20% total reduction &amp; refund requests)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Avoid absconding mid-batch (lead to zero commercials)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Noto Sans Symbols"/>
              <a:buChar char="❖"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Only once your batch is completed, would you be receiving an invoice within 24 hours. Fill the same and revert to  </a:t>
            </a:r>
            <a:r>
              <a:rPr b="1" lang="en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instructorpayments@edureka.co</a:t>
            </a:r>
            <a:endParaRPr b="1"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Noto Sans Symbols"/>
              <a:buChar char="❖"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Invoices  received </a:t>
            </a:r>
            <a:r>
              <a:rPr b="1"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between 01st to 15th </a:t>
            </a:r>
            <a:r>
              <a:rPr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will be cleared by </a:t>
            </a:r>
            <a:r>
              <a:rPr b="1"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23rd </a:t>
            </a:r>
            <a:r>
              <a:rPr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of  the current month. Incase </a:t>
            </a:r>
            <a:r>
              <a:rPr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invoice</a:t>
            </a:r>
            <a:r>
              <a:rPr lang="en" sz="1300">
                <a:solidFill>
                  <a:srgbClr val="3F3F3F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is received between 16th - last day of the month it would be cleared next month by 12th</a:t>
            </a:r>
            <a:endParaRPr sz="1300">
              <a:solidFill>
                <a:srgbClr val="3F3F3F"/>
              </a:solidFill>
              <a:highlight>
                <a:schemeClr val="accent6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2550" lvl="0" marL="91440" rtl="0" algn="l"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Noto Sans Symbols"/>
              <a:buChar char="❖"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Payments will be done Exclusive of GST or TDS to be deducted as per Income Tax Law </a:t>
            </a:r>
            <a:endParaRPr sz="13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i.e. 10% TDS Deduction of the total batch cost (Variable and </a:t>
            </a:r>
            <a:r>
              <a:rPr lang="en" sz="1300" u="sng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 classes</a:t>
            </a: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included)</a:t>
            </a:r>
            <a:endParaRPr sz="13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0" name="Google Shape;330;p47"/>
          <p:cNvCxnSpPr/>
          <p:nvPr/>
        </p:nvCxnSpPr>
        <p:spPr>
          <a:xfrm flipH="1" rot="10800000">
            <a:off x="0" y="2679800"/>
            <a:ext cx="9130500" cy="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5087825" y="182600"/>
            <a:ext cx="2354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INVOICE</a:t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398875" y="1406600"/>
            <a:ext cx="53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75" y="73475"/>
            <a:ext cx="3731423" cy="49171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48"/>
          <p:cNvSpPr txBox="1"/>
          <p:nvPr/>
        </p:nvSpPr>
        <p:spPr>
          <a:xfrm>
            <a:off x="4072800" y="461825"/>
            <a:ext cx="47865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➢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Do not edit the invoice content as it is auto generated from the payments team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➢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 any changes and modification in the content of the invoice reach out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ops@edureka.co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➢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 final submission and payment process reach out to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instructorpayments@edureka.co</a:t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➢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case of GST - Individual GST no ,Co GST no and SAC code to be provided</a:t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9" name="Google Shape;339;p48"/>
          <p:cNvCxnSpPr/>
          <p:nvPr/>
        </p:nvCxnSpPr>
        <p:spPr>
          <a:xfrm flipH="1">
            <a:off x="4345875" y="556350"/>
            <a:ext cx="545700" cy="1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48"/>
          <p:cNvSpPr/>
          <p:nvPr/>
        </p:nvSpPr>
        <p:spPr>
          <a:xfrm>
            <a:off x="3159575" y="1364600"/>
            <a:ext cx="472500" cy="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8"/>
          <p:cNvSpPr/>
          <p:nvPr/>
        </p:nvSpPr>
        <p:spPr>
          <a:xfrm>
            <a:off x="2209775" y="3469425"/>
            <a:ext cx="655800" cy="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8"/>
          <p:cNvSpPr/>
          <p:nvPr/>
        </p:nvSpPr>
        <p:spPr>
          <a:xfrm>
            <a:off x="2209775" y="3600825"/>
            <a:ext cx="655800" cy="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8"/>
          <p:cNvSpPr/>
          <p:nvPr/>
        </p:nvSpPr>
        <p:spPr>
          <a:xfrm>
            <a:off x="2262250" y="3816225"/>
            <a:ext cx="655800" cy="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8"/>
          <p:cNvSpPr/>
          <p:nvPr/>
        </p:nvSpPr>
        <p:spPr>
          <a:xfrm>
            <a:off x="2209775" y="3708525"/>
            <a:ext cx="655800" cy="4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185725" y="106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63625" y="757825"/>
            <a:ext cx="89112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⮚"/>
            </a:pPr>
            <a:r>
              <a:rPr lang="en" sz="1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starting a session, do not wait for beyond 2 minutes and minimize </a:t>
            </a:r>
            <a:r>
              <a:rPr lang="en" sz="1500" u="sng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 noises</a:t>
            </a:r>
            <a:endParaRPr sz="1500" u="sng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entury Gothic"/>
              <a:buChar char="⮚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  Please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avoid asking for participants’ introduction</a:t>
            </a: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 and kindly keep the batch size confidential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A66AC"/>
              </a:buClr>
              <a:buSzPts val="1500"/>
              <a:buFont typeface="Century Gothic"/>
              <a:buChar char="⮚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Avoid being fully dependant on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reading the slides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A66AC"/>
              </a:buClr>
              <a:buSzPts val="1500"/>
              <a:buFont typeface="Century Gothic"/>
              <a:buChar char="⮚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Please do not ask questions to a specific participant,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neither take follow up</a:t>
            </a:r>
            <a:endParaRPr sz="15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entury Gothic"/>
              <a:buChar char="⮚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 Never under-estimate the participants or the power of preparation. Come well prepared!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5250" lvl="0" marL="9144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entury Gothic"/>
              <a:buChar char="⮚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Practices like forming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WhatsApp group</a:t>
            </a: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connecting on social media</a:t>
            </a: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" sz="1500" u="sng">
                <a:latin typeface="Century Gothic"/>
                <a:ea typeface="Century Gothic"/>
                <a:cs typeface="Century Gothic"/>
                <a:sym typeface="Century Gothic"/>
              </a:rPr>
              <a:t>sharing or exchanging personal contact details</a:t>
            </a: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 with the participants are forbidden due to privacy concerns.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edureka logo"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311700" y="-16828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933"/>
              <a:t>Faculty Manual Review</a:t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147600" y="902725"/>
            <a:ext cx="8848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Content Development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In addition to our slides, you may create or refer your own documents to explain a topic. Any external links need to be verified by Edureka beforehand. Also, u</a:t>
            </a:r>
            <a:r>
              <a:rPr lang="e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sing branded or copyrighted content of another organization is discouraged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Error or Modifications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During sessions, if you find error in a slide, please approach it positively and mention that you would get it highlighted and corrected. (Kindly reach </a:t>
            </a:r>
            <a:r>
              <a:rPr b="1" lang="en" sz="1600"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content@edureka.co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). Please note: Any recommended modifications might take a few months as the content is updated in a fixed cycle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For more materials, extra classes, schedule change, unrealistic queries from participants, updating </a:t>
            </a:r>
            <a:r>
              <a:rPr lang="en" sz="1600" u="sng">
                <a:latin typeface="Century Gothic"/>
                <a:ea typeface="Century Gothic"/>
                <a:cs typeface="Century Gothic"/>
                <a:sym typeface="Century Gothic"/>
              </a:rPr>
              <a:t>pseudo name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etc, inform “Operations”. This team also handles any </a:t>
            </a:r>
            <a:r>
              <a:rPr lang="en" sz="1600" u="sng">
                <a:latin typeface="Century Gothic"/>
                <a:ea typeface="Century Gothic"/>
                <a:cs typeface="Century Gothic"/>
                <a:sym typeface="Century Gothic"/>
              </a:rPr>
              <a:t>out-of-class communication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requirements such as schedule updates, additional feedback etc.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 result for edureka logo" id="358" name="Google Shape;3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Learners Comments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Instructor read from the slides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Muting and un-muting : Bothered by irrelevant questions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instructor rushed </a:t>
            </a:r>
            <a:r>
              <a:rPr lang="en"/>
              <a:t>through</a:t>
            </a:r>
            <a:r>
              <a:rPr lang="en"/>
              <a:t> </a:t>
            </a:r>
            <a:r>
              <a:rPr lang="en"/>
              <a:t>the</a:t>
            </a:r>
            <a:r>
              <a:rPr lang="en"/>
              <a:t> content/slides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Letting a learner ramble on and 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Going off topic for too long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Instructor </a:t>
            </a:r>
            <a:r>
              <a:rPr lang="en"/>
              <a:t>did not</a:t>
            </a:r>
            <a:r>
              <a:rPr lang="en"/>
              <a:t> answer to my questions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Instructor used lot of technical jargons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365" name="Google Shape;3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425" y="3146450"/>
            <a:ext cx="3416573" cy="19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0" y="83975"/>
            <a:ext cx="3689474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283425" y="1627050"/>
            <a:ext cx="8607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80"/>
              <a:buFont typeface="Noto Sans Symbols"/>
              <a:buChar char="⮚"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Always join the session 15 min before start time using the ‘</a:t>
            </a:r>
            <a:r>
              <a:rPr lang="en" sz="1300" u="sng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Now</a:t>
            </a: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 button. </a:t>
            </a:r>
            <a:endParaRPr sz="13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147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entury Gothic"/>
              <a:buChar char="⮚"/>
            </a:pPr>
            <a:r>
              <a:rPr lang="en" sz="13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impression of you from your learner means everything for Day 1</a:t>
            </a:r>
            <a:endParaRPr sz="13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80"/>
              <a:buFont typeface="Noto Sans Symbols"/>
              <a:buChar char="⮚"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In the first class, greet the participants cheerfully and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ask and set 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expectations</a:t>
            </a:r>
            <a:r>
              <a:rPr b="1" lang="en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around duration, depth</a:t>
            </a:r>
            <a:r>
              <a:rPr b="1" lang="en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of the content,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pre-requisites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doubt</a:t>
            </a:r>
            <a:r>
              <a:rPr b="1" lang="en" sz="13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intervals (15 minutes),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hourly breaks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 and batch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heterogeneity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80"/>
              <a:buFont typeface="Noto Sans Symbols"/>
              <a:buChar char="⮚"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Please ensure that your presentation is structured and well-planned.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80"/>
              <a:buFont typeface="Noto Sans Symbols"/>
              <a:buChar char="⮚"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Make use of collaborative learning approaches - relate concept to real life settings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80"/>
              <a:buFont typeface="Noto Sans Symbols"/>
              <a:buChar char="⮚"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Please use the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pen tool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" sz="1300" u="sng">
                <a:latin typeface="Century Gothic"/>
                <a:ea typeface="Century Gothic"/>
                <a:cs typeface="Century Gothic"/>
                <a:sym typeface="Century Gothic"/>
              </a:rPr>
              <a:t>icrosoft Whiteborad</a:t>
            </a: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 to make your sessions interesting.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147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A66AC"/>
              </a:buClr>
              <a:buSzPts val="1300"/>
              <a:buFont typeface="Century Gothic"/>
              <a:buChar char="⮚"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Take full ownership of your class and batch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 result for edureka logo" id="373" name="Google Shape;37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/>
          <p:nvPr/>
        </p:nvSpPr>
        <p:spPr>
          <a:xfrm>
            <a:off x="389525" y="1248425"/>
            <a:ext cx="2017500" cy="188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3"/>
          <p:cNvSpPr/>
          <p:nvPr/>
        </p:nvSpPr>
        <p:spPr>
          <a:xfrm>
            <a:off x="3465625" y="699125"/>
            <a:ext cx="1218300" cy="1578000"/>
          </a:xfrm>
          <a:prstGeom prst="chevron">
            <a:avLst>
              <a:gd fmla="val 1851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3"/>
          <p:cNvSpPr/>
          <p:nvPr/>
        </p:nvSpPr>
        <p:spPr>
          <a:xfrm>
            <a:off x="3465625" y="2277125"/>
            <a:ext cx="1218300" cy="1578000"/>
          </a:xfrm>
          <a:prstGeom prst="chevron">
            <a:avLst>
              <a:gd fmla="val 18517" name="adj"/>
            </a:avLst>
          </a:prstGeom>
          <a:solidFill>
            <a:srgbClr val="2F5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53"/>
          <p:cNvCxnSpPr/>
          <p:nvPr/>
        </p:nvCxnSpPr>
        <p:spPr>
          <a:xfrm>
            <a:off x="4484325" y="719100"/>
            <a:ext cx="364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53"/>
          <p:cNvCxnSpPr/>
          <p:nvPr/>
        </p:nvCxnSpPr>
        <p:spPr>
          <a:xfrm>
            <a:off x="4484325" y="2287025"/>
            <a:ext cx="36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53"/>
          <p:cNvCxnSpPr/>
          <p:nvPr/>
        </p:nvCxnSpPr>
        <p:spPr>
          <a:xfrm flipH="1" rot="10800000">
            <a:off x="4434400" y="3844925"/>
            <a:ext cx="37452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3"/>
          <p:cNvCxnSpPr/>
          <p:nvPr/>
        </p:nvCxnSpPr>
        <p:spPr>
          <a:xfrm>
            <a:off x="4683925" y="1503063"/>
            <a:ext cx="34458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3"/>
          <p:cNvCxnSpPr/>
          <p:nvPr/>
        </p:nvCxnSpPr>
        <p:spPr>
          <a:xfrm flipH="1" rot="10800000">
            <a:off x="4683925" y="3066188"/>
            <a:ext cx="34758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53"/>
          <p:cNvCxnSpPr/>
          <p:nvPr/>
        </p:nvCxnSpPr>
        <p:spPr>
          <a:xfrm>
            <a:off x="8119750" y="679150"/>
            <a:ext cx="30000" cy="3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3"/>
          <p:cNvCxnSpPr>
            <a:stCxn id="378" idx="7"/>
          </p:cNvCxnSpPr>
          <p:nvPr/>
        </p:nvCxnSpPr>
        <p:spPr>
          <a:xfrm flipH="1" rot="10800000">
            <a:off x="2111569" y="1138458"/>
            <a:ext cx="1214100" cy="386400"/>
          </a:xfrm>
          <a:prstGeom prst="straightConnector1">
            <a:avLst/>
          </a:prstGeom>
          <a:noFill/>
          <a:ln cap="flat" cmpd="sng" w="28575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3"/>
          <p:cNvCxnSpPr/>
          <p:nvPr/>
        </p:nvCxnSpPr>
        <p:spPr>
          <a:xfrm flipH="1" rot="10800000">
            <a:off x="2387125" y="1838525"/>
            <a:ext cx="1008600" cy="284400"/>
          </a:xfrm>
          <a:prstGeom prst="straightConnector1">
            <a:avLst/>
          </a:prstGeom>
          <a:noFill/>
          <a:ln cap="flat" cmpd="sng" w="28575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53"/>
          <p:cNvCxnSpPr/>
          <p:nvPr/>
        </p:nvCxnSpPr>
        <p:spPr>
          <a:xfrm>
            <a:off x="1947550" y="3016200"/>
            <a:ext cx="1448100" cy="559200"/>
          </a:xfrm>
          <a:prstGeom prst="straightConnector1">
            <a:avLst/>
          </a:prstGeom>
          <a:noFill/>
          <a:ln cap="flat" cmpd="sng" w="28575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3"/>
          <p:cNvCxnSpPr/>
          <p:nvPr/>
        </p:nvCxnSpPr>
        <p:spPr>
          <a:xfrm>
            <a:off x="2317075" y="2516825"/>
            <a:ext cx="1148700" cy="389400"/>
          </a:xfrm>
          <a:prstGeom prst="straightConnector1">
            <a:avLst/>
          </a:prstGeom>
          <a:noFill/>
          <a:ln cap="flat" cmpd="sng" w="28575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53"/>
          <p:cNvCxnSpPr>
            <a:stCxn id="379" idx="1"/>
            <a:endCxn id="379" idx="3"/>
          </p:cNvCxnSpPr>
          <p:nvPr/>
        </p:nvCxnSpPr>
        <p:spPr>
          <a:xfrm>
            <a:off x="3691218" y="1488125"/>
            <a:ext cx="9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53"/>
          <p:cNvCxnSpPr/>
          <p:nvPr/>
        </p:nvCxnSpPr>
        <p:spPr>
          <a:xfrm>
            <a:off x="3691218" y="3071000"/>
            <a:ext cx="9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53"/>
          <p:cNvSpPr txBox="1"/>
          <p:nvPr/>
        </p:nvSpPr>
        <p:spPr>
          <a:xfrm>
            <a:off x="4633875" y="799000"/>
            <a:ext cx="344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List out you professional certifications here!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4603875" y="1488125"/>
            <a:ext cx="347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mention your achievements/ Inventions/ Awards/ Events/ Conferences here!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4603875" y="2296925"/>
            <a:ext cx="3325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out your education &amp; professional Experience here!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4644075" y="3066200"/>
            <a:ext cx="332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STRENGTHS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your strength’s and reason to become instructor here!</a:t>
            </a:r>
            <a:endParaRPr sz="1300"/>
          </a:p>
        </p:txBody>
      </p:sp>
      <p:pic>
        <p:nvPicPr>
          <p:cNvPr descr="Related image" id="397" name="Google Shape;397;p53"/>
          <p:cNvPicPr preferRelativeResize="0"/>
          <p:nvPr/>
        </p:nvPicPr>
        <p:blipFill rotWithShape="1">
          <a:blip r:embed="rId3">
            <a:alphaModFix/>
          </a:blip>
          <a:srcRect b="17458" l="32260" r="32260" t="16034"/>
          <a:stretch/>
        </p:blipFill>
        <p:spPr>
          <a:xfrm>
            <a:off x="582115" y="1389114"/>
            <a:ext cx="1632300" cy="1606200"/>
          </a:xfrm>
          <a:prstGeom prst="ellipse">
            <a:avLst/>
          </a:prstGeom>
          <a:noFill/>
          <a:ln cap="rnd" cmpd="dbl" w="1111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53"/>
          <p:cNvSpPr txBox="1"/>
          <p:nvPr/>
        </p:nvSpPr>
        <p:spPr>
          <a:xfrm>
            <a:off x="394620" y="3729352"/>
            <a:ext cx="2193300" cy="197100"/>
          </a:xfrm>
          <a:prstGeom prst="rect">
            <a:avLst/>
          </a:prstGeom>
          <a:solidFill>
            <a:srgbClr val="BBD6EE"/>
          </a:solidFill>
          <a:ln cap="flat" cmpd="sng" w="5715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lang="en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Technology Blogger</a:t>
            </a:r>
            <a:endParaRPr sz="1100"/>
          </a:p>
        </p:txBody>
      </p:sp>
      <p:sp>
        <p:nvSpPr>
          <p:cNvPr id="399" name="Google Shape;399;p53"/>
          <p:cNvSpPr txBox="1"/>
          <p:nvPr/>
        </p:nvSpPr>
        <p:spPr>
          <a:xfrm>
            <a:off x="394620" y="4029210"/>
            <a:ext cx="2193300" cy="224400"/>
          </a:xfrm>
          <a:prstGeom prst="rect">
            <a:avLst/>
          </a:prstGeom>
          <a:solidFill>
            <a:srgbClr val="BBD6EE"/>
          </a:solidFill>
          <a:ln cap="flat" cmpd="sng" w="5715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</a:pPr>
            <a:r>
              <a:rPr b="0" lang="en" sz="15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Consultant &amp; Trainer</a:t>
            </a:r>
            <a:endParaRPr sz="1100"/>
          </a:p>
        </p:txBody>
      </p:sp>
      <p:sp>
        <p:nvSpPr>
          <p:cNvPr id="400" name="Google Shape;400;p53"/>
          <p:cNvSpPr txBox="1"/>
          <p:nvPr/>
        </p:nvSpPr>
        <p:spPr>
          <a:xfrm>
            <a:off x="403361" y="4346412"/>
            <a:ext cx="2193300" cy="230400"/>
          </a:xfrm>
          <a:prstGeom prst="rect">
            <a:avLst/>
          </a:prstGeom>
          <a:solidFill>
            <a:srgbClr val="BBD6EE"/>
          </a:solidFill>
          <a:ln cap="flat" cmpd="sng" w="5715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</a:pPr>
            <a:r>
              <a:rPr b="0" lang="en" sz="15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Certified Data Scientist</a:t>
            </a:r>
            <a:endParaRPr sz="1100"/>
          </a:p>
        </p:txBody>
      </p:sp>
      <p:sp>
        <p:nvSpPr>
          <p:cNvPr id="401" name="Google Shape;401;p53"/>
          <p:cNvSpPr txBox="1"/>
          <p:nvPr/>
        </p:nvSpPr>
        <p:spPr>
          <a:xfrm>
            <a:off x="403361" y="4669968"/>
            <a:ext cx="2193300" cy="230400"/>
          </a:xfrm>
          <a:prstGeom prst="rect">
            <a:avLst/>
          </a:prstGeom>
          <a:solidFill>
            <a:srgbClr val="BBD6EE"/>
          </a:solidFill>
          <a:ln cap="flat" cmpd="sng" w="5715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b="0" lang="en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Innovator and Entrepreneur</a:t>
            </a:r>
            <a:endParaRPr sz="1100"/>
          </a:p>
        </p:txBody>
      </p:sp>
      <p:sp>
        <p:nvSpPr>
          <p:cNvPr id="402" name="Google Shape;402;p53"/>
          <p:cNvSpPr txBox="1"/>
          <p:nvPr/>
        </p:nvSpPr>
        <p:spPr>
          <a:xfrm>
            <a:off x="79900" y="36847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Here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87" y="804100"/>
            <a:ext cx="531983" cy="5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775" y="1662822"/>
            <a:ext cx="532000" cy="4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830" y="2463947"/>
            <a:ext cx="531999" cy="49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4625" y="3145926"/>
            <a:ext cx="600300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393925" y="3415675"/>
            <a:ext cx="2193300" cy="230400"/>
          </a:xfrm>
          <a:prstGeom prst="rect">
            <a:avLst/>
          </a:prstGeom>
          <a:solidFill>
            <a:srgbClr val="BBD6EE"/>
          </a:solidFill>
          <a:ln cap="flat" cmpd="sng" w="5715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lang="en" sz="14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Lead Architect</a:t>
            </a:r>
            <a:endParaRPr sz="1100"/>
          </a:p>
        </p:txBody>
      </p:sp>
      <p:pic>
        <p:nvPicPr>
          <p:cNvPr descr="Image result for edureka logo" id="408" name="Google Shape;40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40"/>
              <a:t>Our mission</a:t>
            </a:r>
            <a:endParaRPr sz="5040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71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❖"/>
            </a:pPr>
            <a:r>
              <a:rPr i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Founded in 2011, Edureka has evolved into a leading online learning ecosystem for continuing education in the fields of digital marketing, I.T and other technical courses.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7167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❖"/>
            </a:pPr>
            <a:r>
              <a:rPr i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a platform for both live and self-paced sessions for learners with a 24/7 doubt support system, making us the most effective eLearning system in the world.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“We are committed to you and your progress”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700" y="3645375"/>
            <a:ext cx="3327525" cy="13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/>
        </p:nvSpPr>
        <p:spPr>
          <a:xfrm>
            <a:off x="104975" y="1043599"/>
            <a:ext cx="8769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    </a:t>
            </a:r>
            <a:r>
              <a:rPr lang="en" sz="2000" u="sng">
                <a:solidFill>
                  <a:srgbClr val="9454C3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www.microsoft.com/en-in/microsoft-365/microsoft-whiteboard/digital-whiteboard-app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4"/>
          <p:cNvSpPr txBox="1"/>
          <p:nvPr/>
        </p:nvSpPr>
        <p:spPr>
          <a:xfrm>
            <a:off x="4788250" y="1337600"/>
            <a:ext cx="43257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Compatibility</a:t>
            </a:r>
            <a:endParaRPr sz="2400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A66AC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Free Tool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A66AC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For IOS: </a:t>
            </a:r>
            <a:r>
              <a:rPr lang="en" sz="1800">
                <a:solidFill>
                  <a:srgbClr val="1D1D1F"/>
                </a:solidFill>
                <a:latin typeface="Calibri"/>
                <a:ea typeface="Calibri"/>
                <a:cs typeface="Calibri"/>
                <a:sym typeface="Calibri"/>
              </a:rPr>
              <a:t>Requires iOS 12.0 or above </a:t>
            </a:r>
            <a:endParaRPr sz="1800">
              <a:solidFill>
                <a:srgbClr val="1D1D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A66AC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rgbClr val="1D1D1F"/>
                </a:solidFill>
                <a:latin typeface="Calibri"/>
                <a:ea typeface="Calibri"/>
                <a:cs typeface="Calibri"/>
                <a:sym typeface="Calibri"/>
              </a:rPr>
              <a:t>  For Windows: </a:t>
            </a:r>
            <a:r>
              <a:rPr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Windows 10 version 14393.0 or above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54"/>
          <p:cNvGrpSpPr/>
          <p:nvPr/>
        </p:nvGrpSpPr>
        <p:grpSpPr>
          <a:xfrm>
            <a:off x="246273" y="1757499"/>
            <a:ext cx="4325732" cy="3203226"/>
            <a:chOff x="1269435" y="1925304"/>
            <a:chExt cx="4961840" cy="4212000"/>
          </a:xfrm>
        </p:grpSpPr>
        <p:pic>
          <p:nvPicPr>
            <p:cNvPr id="416" name="Google Shape;416;p54"/>
            <p:cNvPicPr preferRelativeResize="0"/>
            <p:nvPr/>
          </p:nvPicPr>
          <p:blipFill rotWithShape="1">
            <a:blip r:embed="rId4">
              <a:alphaModFix/>
            </a:blip>
            <a:srcRect b="7552" l="0" r="0" t="0"/>
            <a:stretch/>
          </p:blipFill>
          <p:spPr>
            <a:xfrm>
              <a:off x="1336115" y="1934480"/>
              <a:ext cx="4895160" cy="4188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54"/>
            <p:cNvSpPr/>
            <p:nvPr/>
          </p:nvSpPr>
          <p:spPr>
            <a:xfrm>
              <a:off x="1269435" y="1925304"/>
              <a:ext cx="4944000" cy="4212000"/>
            </a:xfrm>
            <a:prstGeom prst="rect">
              <a:avLst/>
            </a:prstGeom>
            <a:noFill/>
            <a:ln cap="flat" cmpd="sng" w="98425">
              <a:solidFill>
                <a:srgbClr val="364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edureka logo" id="418" name="Google Shape;41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2075" y="146950"/>
            <a:ext cx="145937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269700" y="151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Improvement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269700" y="647025"/>
            <a:ext cx="8874300" cy="26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➔"/>
            </a:pPr>
            <a:r>
              <a:rPr lang="en" sz="1850"/>
              <a:t>Review your survey feedback</a:t>
            </a:r>
            <a:endParaRPr sz="18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/>
              <a:t>Find the gap in SKA (Skill,Knowledge,Attitude)</a:t>
            </a:r>
            <a:endParaRPr sz="1850"/>
          </a:p>
          <a:p>
            <a:pPr indent="-3460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50"/>
              <a:buChar char="➔"/>
            </a:pPr>
            <a:r>
              <a:rPr lang="en" sz="1850"/>
              <a:t>Faculty development</a:t>
            </a:r>
            <a:endParaRPr sz="185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 u="sng"/>
              <a:t>Set the stage</a:t>
            </a:r>
            <a:endParaRPr sz="1450" u="sng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Self Introduction 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Setting expectations - agenda/breaks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Get buy in - captivate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Road Map of the course</a:t>
            </a:r>
            <a:endParaRPr i="1" sz="14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u="sng"/>
              <a:t>Content Delivery </a:t>
            </a:r>
            <a:endParaRPr sz="1450" u="sng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Logically organise the main points and add sub points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Use Collaborative learning approaches and gamifications</a:t>
            </a:r>
            <a:endParaRPr i="1" sz="14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u="sng"/>
              <a:t>Wrap Up</a:t>
            </a:r>
            <a:endParaRPr sz="1450" u="sng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Summary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Feedback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Overview of upcoming session</a:t>
            </a:r>
            <a:endParaRPr i="1" sz="1450"/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i="1" lang="en" sz="1450"/>
              <a:t>QnA</a:t>
            </a:r>
            <a:endParaRPr i="1" sz="145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50"/>
          </a:p>
        </p:txBody>
      </p:sp>
      <p:pic>
        <p:nvPicPr>
          <p:cNvPr descr="Image result for edureka logo" id="425" name="Google Shape;4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374" y="3317025"/>
            <a:ext cx="2311150" cy="1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40"/>
              <a:t>Resources</a:t>
            </a:r>
            <a:endParaRPr sz="4240"/>
          </a:p>
        </p:txBody>
      </p:sp>
      <p:sp>
        <p:nvSpPr>
          <p:cNvPr id="432" name="Google Shape;432;p5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6"/>
          <p:cNvSpPr/>
          <p:nvPr/>
        </p:nvSpPr>
        <p:spPr>
          <a:xfrm>
            <a:off x="0" y="6341936"/>
            <a:ext cx="12192000" cy="66000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edureka logo" id="434" name="Google Shape;4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997" y="207895"/>
            <a:ext cx="1369256" cy="2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364170" y="1448090"/>
            <a:ext cx="768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➢"/>
            </a:pPr>
            <a:r>
              <a:rPr i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Survey Feedback</a:t>
            </a:r>
            <a:endParaRPr i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➢"/>
            </a:pPr>
            <a:r>
              <a:rPr i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Participant’s List</a:t>
            </a:r>
            <a:endParaRPr i="1"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➢"/>
            </a:pPr>
            <a:r>
              <a:rPr i="1" lang="en" sz="2800">
                <a:latin typeface="Calibri"/>
                <a:ea typeface="Calibri"/>
                <a:cs typeface="Calibri"/>
                <a:sym typeface="Calibri"/>
              </a:rPr>
              <a:t>Live Sessions</a:t>
            </a:r>
            <a:endParaRPr i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➢"/>
            </a:pPr>
            <a:r>
              <a:rPr i="1"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Mock Session - Checkl</a:t>
            </a:r>
            <a:r>
              <a:rPr i="1" lang="en" sz="2800">
                <a:latin typeface="Calibri"/>
                <a:ea typeface="Calibri"/>
                <a:cs typeface="Calibri"/>
                <a:sym typeface="Calibri"/>
              </a:rPr>
              <a:t>ist</a:t>
            </a:r>
            <a:endParaRPr i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6"/>
          <p:cNvSpPr/>
          <p:nvPr/>
        </p:nvSpPr>
        <p:spPr>
          <a:xfrm>
            <a:off x="5480087" y="1924752"/>
            <a:ext cx="1043400" cy="104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5281474" y="1316764"/>
            <a:ext cx="1818600" cy="1818600"/>
          </a:xfrm>
          <a:prstGeom prst="ellipse">
            <a:avLst/>
          </a:prstGeom>
          <a:solidFill>
            <a:srgbClr val="5AA2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5669087" y="1704377"/>
            <a:ext cx="1043400" cy="104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Coming Week…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-Preclass_Induction Program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-Content Walkthrough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-Live Sessions of ongoing batches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-Mock Practice Session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-Circling back with Team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Practices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and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Feedbacks and improvement ideas</a:t>
            </a:r>
            <a:endParaRPr/>
          </a:p>
        </p:txBody>
      </p:sp>
      <p:pic>
        <p:nvPicPr>
          <p:cNvPr descr="Image result for edureka logo" id="445" name="Google Shape;4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750" y="2084550"/>
            <a:ext cx="3617375" cy="296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40"/>
              <a:t>Welcome Onboard!</a:t>
            </a:r>
            <a:endParaRPr sz="6440"/>
          </a:p>
        </p:txBody>
      </p:sp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311700" y="17244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Have questions?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Feel free to drop us a line! We are happy to help!</a:t>
            </a:r>
            <a:endParaRPr i="1"/>
          </a:p>
        </p:txBody>
      </p:sp>
      <p:pic>
        <p:nvPicPr>
          <p:cNvPr descr="Image result for edureka logo" id="453" name="Google Shape;4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717" y="2571750"/>
            <a:ext cx="3936534" cy="24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Magic happens!!</a:t>
            </a:r>
            <a:endParaRPr/>
          </a:p>
        </p:txBody>
      </p:sp>
      <p:pic>
        <p:nvPicPr>
          <p:cNvPr descr="Image result for edureka logo" id="166" name="Google Shape;1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25" y="1198800"/>
            <a:ext cx="8082650" cy="38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/>
              <a:t>Getting started-What to expect on your </a:t>
            </a:r>
            <a:r>
              <a:rPr lang="en" sz="3540"/>
              <a:t>first</a:t>
            </a:r>
            <a:r>
              <a:rPr lang="en" sz="3540"/>
              <a:t> session</a:t>
            </a:r>
            <a:endParaRPr sz="3540"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Using gotowebinar and LMS</a:t>
            </a:r>
            <a:endParaRPr sz="2600"/>
          </a:p>
          <a:p>
            <a:pPr indent="-3937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G</a:t>
            </a:r>
            <a:r>
              <a:rPr lang="en" sz="2600"/>
              <a:t>oals for the upcoming batch</a:t>
            </a:r>
            <a:endParaRPr sz="2600"/>
          </a:p>
          <a:p>
            <a:pPr indent="-3937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How will you be evaluated_Feedback mechanism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➢"/>
            </a:pPr>
            <a:r>
              <a:rPr lang="en" sz="2600"/>
              <a:t>Common Learners Comments</a:t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1000"/>
              </a:spcAft>
              <a:buSzPts val="2600"/>
              <a:buChar char="➢"/>
            </a:pPr>
            <a:r>
              <a:rPr lang="en" sz="2600"/>
              <a:t>Best Practices</a:t>
            </a:r>
            <a:endParaRPr sz="2600"/>
          </a:p>
        </p:txBody>
      </p:sp>
      <p:pic>
        <p:nvPicPr>
          <p:cNvPr descr="Image result for edureka logo"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350" y="3057500"/>
            <a:ext cx="3257650" cy="19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303325" y="678500"/>
            <a:ext cx="55350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Attendees Panel</a:t>
            </a:r>
            <a:endParaRPr b="1" sz="2700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Attendees will only be able to hear you, see your screen and post their questions.</a:t>
            </a:r>
            <a:endParaRPr i="1"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" sz="2000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Notable Features</a:t>
            </a:r>
            <a:endParaRPr b="1" i="1" sz="2000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❖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Muted by default &amp; Unmuted in the end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❖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Maximize/Minimize Panel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❖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Leave Webinar/Troubleshoot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❖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Question box/Question intervals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❖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Hand Raise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5735900" y="930900"/>
            <a:ext cx="27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00" y="41925"/>
            <a:ext cx="3163325" cy="5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525" y="41925"/>
            <a:ext cx="4723624" cy="86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reka logo" id="184" name="Google Shape;1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8752" y="45971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052825" y="103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77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Organizer’s Panel</a:t>
            </a:r>
            <a:endParaRPr b="0" sz="4577" u="sng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70075" y="384475"/>
            <a:ext cx="5670000" cy="3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“Works only in Windows PC and Mac”</a:t>
            </a:r>
            <a:endParaRPr i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Maximize/Minimize Panel.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Mute / Un-mute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Leave / End Webinar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Pause / Freeze screen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Start Recording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Tool Pen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Attendees / Staff column 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Docking – Un-docking 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Question Panel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Char char="⮚"/>
            </a:pPr>
            <a:r>
              <a:rPr b="1"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Chat Option (Only for sharing links to all)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5256325" y="583000"/>
            <a:ext cx="32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creenshot of a cell phone&#10;&#10;Description automatically generated" id="192" name="Google Shape;192;p31"/>
          <p:cNvPicPr preferRelativeResize="0"/>
          <p:nvPr/>
        </p:nvPicPr>
        <p:blipFill rotWithShape="1">
          <a:blip r:embed="rId3">
            <a:alphaModFix/>
          </a:blip>
          <a:srcRect b="1147" l="0" r="0" t="11248"/>
          <a:stretch/>
        </p:blipFill>
        <p:spPr>
          <a:xfrm>
            <a:off x="0" y="0"/>
            <a:ext cx="2813100" cy="49179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  <p:pic>
        <p:nvPicPr>
          <p:cNvPr descr="Image result for edureka logo" id="193" name="Google Shape;1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3702" y="10342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509000" y="552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Window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288575" y="3758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answering questions, please </a:t>
            </a: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aloud the learner’s name, followed by the question </a:t>
            </a:r>
            <a:r>
              <a:rPr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answering so that the other learners do not get confused about the flow getting disrupted suddenly.</a:t>
            </a:r>
            <a:endParaRPr i="1"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social media post&#10;&#10;Description automatically generated" id="200" name="Google Shape;200;p32"/>
          <p:cNvPicPr preferRelativeResize="0"/>
          <p:nvPr/>
        </p:nvPicPr>
        <p:blipFill rotWithShape="1">
          <a:blip r:embed="rId3">
            <a:alphaModFix/>
          </a:blip>
          <a:srcRect b="-1450" l="1631" r="683" t="0"/>
          <a:stretch/>
        </p:blipFill>
        <p:spPr>
          <a:xfrm>
            <a:off x="850275" y="1171825"/>
            <a:ext cx="6770499" cy="2520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reka logo"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2550751" y="6474035"/>
            <a:ext cx="9641400" cy="384000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2550750" y="6424601"/>
            <a:ext cx="9641400" cy="55500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115949" y="30525"/>
            <a:ext cx="89211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Century Gothic"/>
                <a:ea typeface="Century Gothic"/>
                <a:cs typeface="Century Gothic"/>
                <a:sym typeface="Century Gothic"/>
              </a:rPr>
              <a:t>How to “END” a Live Classes?</a:t>
            </a:r>
            <a:endParaRPr i="1"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 result for edureka logo"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7770" y="1249126"/>
            <a:ext cx="1082788" cy="19913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177750" y="1376448"/>
            <a:ext cx="5154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Step1</a:t>
            </a:r>
            <a:r>
              <a:rPr b="0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Click on the File Menu of the GoToWebinar Control Panel. </a:t>
            </a: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 b="1" i="1"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Step2</a:t>
            </a:r>
            <a:r>
              <a:rPr b="0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Click on “</a:t>
            </a:r>
            <a:r>
              <a:rPr b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Exit - End Webinar</a:t>
            </a:r>
            <a:r>
              <a:rPr b="0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 This will terminate the webinar.  </a:t>
            </a: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1"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Caution</a:t>
            </a:r>
            <a:r>
              <a:rPr b="0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DO NOT Click “</a:t>
            </a:r>
            <a:r>
              <a:rPr b="0" i="1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Exit - Leave Webinar</a:t>
            </a:r>
            <a:r>
              <a:rPr b="0" lang="en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 This WILL NOT close the session. The recording will continue and the ATTENDEES WILL STILL BE LIVE. Hence, use this option ONLY IF YOU PLAN TO REJOIN.</a:t>
            </a:r>
            <a:endParaRPr b="0"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602" y="1175281"/>
            <a:ext cx="2666408" cy="470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9141" y="2624224"/>
            <a:ext cx="1122302" cy="295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reka logo"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77" y="106379"/>
            <a:ext cx="2003850" cy="3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8ADD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